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69" r:id="rId3"/>
    <p:sldId id="373" r:id="rId4"/>
    <p:sldId id="372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70" r:id="rId13"/>
    <p:sldId id="381" r:id="rId14"/>
    <p:sldId id="382" r:id="rId15"/>
    <p:sldId id="383" r:id="rId16"/>
    <p:sldId id="384" r:id="rId17"/>
    <p:sldId id="385" r:id="rId18"/>
    <p:sldId id="386" r:id="rId19"/>
    <p:sldId id="371" r:id="rId20"/>
    <p:sldId id="389" r:id="rId21"/>
    <p:sldId id="390" r:id="rId22"/>
    <p:sldId id="391" r:id="rId23"/>
    <p:sldId id="387" r:id="rId24"/>
    <p:sldId id="388" r:id="rId25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santa" initials="u" lastIdx="5" clrIdx="0">
    <p:extLst>
      <p:ext uri="{19B8F6BF-5375-455C-9EA6-DF929625EA0E}">
        <p15:presenceInfo xmlns:p15="http://schemas.microsoft.com/office/powerpoint/2012/main" userId="unisan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9999"/>
    <a:srgbClr val="003399"/>
    <a:srgbClr val="DDDDDD"/>
    <a:srgbClr val="C0C0C0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21769" autoAdjust="0"/>
    <p:restoredTop sz="85484" autoAdjust="0"/>
  </p:normalViewPr>
  <p:slideViewPr>
    <p:cSldViewPr>
      <p:cViewPr varScale="1">
        <p:scale>
          <a:sx n="72" d="100"/>
          <a:sy n="72" d="100"/>
        </p:scale>
        <p:origin x="66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394"/>
    </p:cViewPr>
  </p:sorterViewPr>
  <p:notesViewPr>
    <p:cSldViewPr>
      <p:cViewPr varScale="1">
        <p:scale>
          <a:sx n="40" d="100"/>
          <a:sy n="40" d="100"/>
        </p:scale>
        <p:origin x="-92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3T18:54:01.637" idx="5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3T18:54:01.637" idx="5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3T18:54:01.637" idx="5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3T18:54:01.637" idx="5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8BFA96-52AB-4D04-8559-08CC58EBF1CA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068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4CB5D9-F1C0-41AA-8CD9-F386E5093D6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506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201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606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86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748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8444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95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05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918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715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125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485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363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040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099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558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497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27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3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175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432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032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CB5D9-F1C0-41AA-8CD9-F386E5093D6E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55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pic>
        <p:nvPicPr>
          <p:cNvPr id="11278" name="Picture 1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321425"/>
          </a:xfrm>
          <a:prstGeom prst="rect">
            <a:avLst/>
          </a:prstGeom>
          <a:noFill/>
        </p:spPr>
      </p:pic>
      <p:sp>
        <p:nvSpPr>
          <p:cNvPr id="11267" name="Rectangle 3"/>
          <p:cNvSpPr>
            <a:spLocks noChangeArrowheads="1"/>
          </p:cNvSpPr>
          <p:nvPr userDrawn="1"/>
        </p:nvSpPr>
        <p:spPr bwMode="auto">
          <a:xfrm>
            <a:off x="0" y="6526213"/>
            <a:ext cx="9144000" cy="355600"/>
          </a:xfrm>
          <a:prstGeom prst="rect">
            <a:avLst/>
          </a:prstGeom>
          <a:solidFill>
            <a:srgbClr val="003399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graphicFrame>
        <p:nvGraphicFramePr>
          <p:cNvPr id="11273" name="Object 9"/>
          <p:cNvGraphicFramePr>
            <a:graphicFrameLocks noChangeAspect="1"/>
          </p:cNvGraphicFramePr>
          <p:nvPr/>
        </p:nvGraphicFramePr>
        <p:xfrm>
          <a:off x="1979613" y="1217613"/>
          <a:ext cx="554513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CorelDRAW" r:id="rId4" imgW="5826240" imgH="1038240" progId="">
                  <p:embed/>
                </p:oleObj>
              </mc:Choice>
              <mc:Fallback>
                <p:oleObj name="CorelDRAW" r:id="rId4" imgW="5826240" imgH="103824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217613"/>
                        <a:ext cx="554513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4" name="Rectangle 10"/>
          <p:cNvSpPr>
            <a:spLocks noChangeArrowheads="1"/>
          </p:cNvSpPr>
          <p:nvPr userDrawn="1"/>
        </p:nvSpPr>
        <p:spPr bwMode="auto">
          <a:xfrm>
            <a:off x="0" y="6308725"/>
            <a:ext cx="9144000" cy="573088"/>
          </a:xfrm>
          <a:prstGeom prst="rect">
            <a:avLst/>
          </a:prstGeom>
          <a:solidFill>
            <a:srgbClr val="003399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1275" name="Rectangle 11"/>
          <p:cNvSpPr>
            <a:spLocks noChangeArrowheads="1"/>
          </p:cNvSpPr>
          <p:nvPr userDrawn="1"/>
        </p:nvSpPr>
        <p:spPr bwMode="auto">
          <a:xfrm>
            <a:off x="4067175" y="6421438"/>
            <a:ext cx="152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000">
                <a:solidFill>
                  <a:schemeClr val="bg1"/>
                </a:solidFill>
              </a:rPr>
              <a:t>Santos / SP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7F3DB-9E43-4BF9-8908-8362C58B394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/>
          <p:cNvSpPr txBox="1">
            <a:spLocks noChangeArrowheads="1"/>
          </p:cNvSpPr>
          <p:nvPr userDrawn="1"/>
        </p:nvSpPr>
        <p:spPr bwMode="auto">
          <a:xfrm>
            <a:off x="228600" y="228600"/>
            <a:ext cx="8686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Sistemas Operacionais II</a:t>
            </a:r>
            <a:br>
              <a:rPr kumimoji="0" lang="pt-BR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b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 userDrawn="1">
            <p:ph type="title" hasCustomPrompt="1"/>
          </p:nvPr>
        </p:nvSpPr>
        <p:spPr bwMode="auto">
          <a:xfrm>
            <a:off x="228600" y="228600"/>
            <a:ext cx="8686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r>
              <a:rPr lang="pt-BR" sz="3200" dirty="0"/>
              <a:t>Sistemas Operacionais I</a:t>
            </a:r>
            <a:br>
              <a:rPr lang="pt-BR" sz="3200" dirty="0"/>
            </a:br>
            <a:r>
              <a:rPr lang="pt-BR" sz="2400" dirty="0" err="1"/>
              <a:t>Virtualização</a:t>
            </a:r>
            <a:br>
              <a:rPr lang="pt-BR" sz="2400" dirty="0"/>
            </a:br>
            <a:endParaRPr lang="pt-BR" sz="2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9CCFF"/>
            </a:gs>
            <a:gs pos="100000">
              <a:srgbClr val="0066F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pt-BR">
                <a:solidFill>
                  <a:schemeClr val="bg1"/>
                </a:solidFill>
              </a:rPr>
              <a:t>Universidade Santa Cecília – Santos / SP</a:t>
            </a:r>
          </a:p>
        </p:txBody>
      </p:sp>
      <p:pic>
        <p:nvPicPr>
          <p:cNvPr id="1053" name="Picture 29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321425"/>
          </a:xfrm>
          <a:prstGeom prst="rect">
            <a:avLst/>
          </a:prstGeom>
          <a:noFill/>
        </p:spPr>
      </p:pic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0" y="6284913"/>
            <a:ext cx="9144000" cy="573087"/>
          </a:xfrm>
          <a:prstGeom prst="rect">
            <a:avLst/>
          </a:prstGeom>
          <a:solidFill>
            <a:srgbClr val="003399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pt-BR" sz="2000">
              <a:solidFill>
                <a:schemeClr val="bg1"/>
              </a:solidFill>
            </a:endParaRPr>
          </a:p>
        </p:txBody>
      </p:sp>
      <p:graphicFrame>
        <p:nvGraphicFramePr>
          <p:cNvPr id="1048" name="Object 24"/>
          <p:cNvGraphicFramePr>
            <a:graphicFrameLocks noChangeAspect="1"/>
          </p:cNvGraphicFramePr>
          <p:nvPr/>
        </p:nvGraphicFramePr>
        <p:xfrm>
          <a:off x="323850" y="188913"/>
          <a:ext cx="18002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CorelDRAW" r:id="rId16" imgW="2076480" imgH="1579680" progId="">
                  <p:embed/>
                </p:oleObj>
              </mc:Choice>
              <mc:Fallback>
                <p:oleObj name="CorelDRAW" r:id="rId16" imgW="2076480" imgH="157968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88913"/>
                        <a:ext cx="18002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2" name="Text Box 28"/>
          <p:cNvSpPr txBox="1">
            <a:spLocks noChangeArrowheads="1"/>
          </p:cNvSpPr>
          <p:nvPr userDrawn="1"/>
        </p:nvSpPr>
        <p:spPr bwMode="auto">
          <a:xfrm>
            <a:off x="2124075" y="6381750"/>
            <a:ext cx="5111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000">
                <a:solidFill>
                  <a:schemeClr val="bg1"/>
                </a:solidFill>
              </a:rPr>
              <a:t>Universidade Santa Cecília – Santos / SP</a:t>
            </a:r>
          </a:p>
        </p:txBody>
      </p:sp>
      <p:sp>
        <p:nvSpPr>
          <p:cNvPr id="1054" name="Line 30"/>
          <p:cNvSpPr>
            <a:spLocks noChangeShapeType="1"/>
          </p:cNvSpPr>
          <p:nvPr userDrawn="1"/>
        </p:nvSpPr>
        <p:spPr bwMode="auto">
          <a:xfrm>
            <a:off x="2362200" y="1371600"/>
            <a:ext cx="640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16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500306"/>
            <a:ext cx="7772400" cy="11001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pt-BR" sz="4000" dirty="0"/>
              <a:t>Curso de Inclusão Digital</a:t>
            </a:r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28728" y="3429000"/>
            <a:ext cx="6400800" cy="1752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>
              <a:buFontTx/>
              <a:buNone/>
            </a:pPr>
            <a:r>
              <a:rPr lang="pt-BR" sz="2400" dirty="0">
                <a:cs typeface="Arial" charset="0"/>
              </a:rPr>
              <a:t>Módulo 1:</a:t>
            </a:r>
          </a:p>
          <a:p>
            <a:pPr marL="284163" indent="-284163">
              <a:buSzPct val="80000"/>
              <a:buFont typeface="Wingdings" pitchFamily="2" charset="2"/>
              <a:buChar char="§"/>
            </a:pPr>
            <a:r>
              <a:rPr lang="pt-BR" sz="2400" dirty="0"/>
              <a:t>Conhecendo o computador</a:t>
            </a:r>
          </a:p>
          <a:p>
            <a:pPr marL="284163" indent="-284163">
              <a:buSzPct val="80000"/>
              <a:buFont typeface="Wingdings" pitchFamily="2" charset="2"/>
              <a:buChar char="§"/>
            </a:pPr>
            <a:endParaRPr lang="pt-BR" sz="2400" dirty="0"/>
          </a:p>
          <a:p>
            <a:pPr marL="0" indent="0" algn="ctr">
              <a:buFontTx/>
              <a:buNone/>
            </a:pPr>
            <a:endParaRPr lang="pt-BR" dirty="0">
              <a:cs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5453C6B-49ED-4D85-868A-00C63494882D}"/>
              </a:ext>
            </a:extLst>
          </p:cNvPr>
          <p:cNvSpPr txBox="1"/>
          <p:nvPr/>
        </p:nvSpPr>
        <p:spPr>
          <a:xfrm>
            <a:off x="0" y="5373216"/>
            <a:ext cx="3707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João Vitor Fernandes.</a:t>
            </a:r>
          </a:p>
          <a:p>
            <a:r>
              <a:rPr lang="pt-BR" dirty="0"/>
              <a:t>Juana Paiva.</a:t>
            </a:r>
          </a:p>
          <a:p>
            <a:r>
              <a:rPr lang="pt-BR" dirty="0"/>
              <a:t>Leon Dennis Soares de Lira.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37792" y="908720"/>
            <a:ext cx="6375593" cy="2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200" b="1" dirty="0"/>
              <a:t>Os recursos da tecnologia – termos utilizados</a:t>
            </a:r>
            <a:endParaRPr lang="pt-BR" sz="22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3760" y="1700808"/>
            <a:ext cx="8429625" cy="190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b="1" dirty="0"/>
              <a:t>Estabilizador: </a:t>
            </a:r>
            <a:r>
              <a:rPr lang="pt-BR" sz="1600" dirty="0"/>
              <a:t>a “caixinha” que fica do lado do “desktop”, ele serve para estabilizar a corrente de energia que está sendo dada ao computador. É recomendado sempre utilizar um estabilizador, e atrás do mesmo, normalmente há um “switch” para trocar a voltagem.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600" b="1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600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dirty="0"/>
              <a:t>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400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5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B3F8C9-A507-42F6-964A-8E5149B86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0" y="2651068"/>
            <a:ext cx="3508131" cy="35730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2682517-4C3B-4EF3-A1DD-1203E061E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41" y="2075004"/>
            <a:ext cx="472514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37792" y="908720"/>
            <a:ext cx="6375593" cy="2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200" b="1" dirty="0"/>
              <a:t>Os recursos da tecnologia – termos utilizados</a:t>
            </a:r>
            <a:endParaRPr lang="pt-BR" sz="22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3760" y="1700808"/>
            <a:ext cx="8429625" cy="168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b="1" dirty="0"/>
              <a:t>Pendrive: </a:t>
            </a:r>
            <a:r>
              <a:rPr lang="pt-BR" sz="1600" dirty="0"/>
              <a:t>dispositivo utilizado para guardar e carregar “dados”. É portátil, e graças a isso, ele tem diversas formas (ilustrado acima). Mas uma coisa não muda: sua entrada USB.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600" b="1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600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dirty="0"/>
              <a:t>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400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5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205378-5E06-4F06-BAF2-C1A0F3D57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45" y="2691183"/>
            <a:ext cx="3755909" cy="28169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069A3AE-AC62-48E6-AF54-41CD6637A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700" y="2879317"/>
            <a:ext cx="3350744" cy="24406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AB996EF-92D8-45E1-A55B-F9BF703C0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110911"/>
            <a:ext cx="3977476" cy="397747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315D9E-7BB8-4768-ABAD-14DFB0FCBC3A}"/>
              </a:ext>
            </a:extLst>
          </p:cNvPr>
          <p:cNvSpPr txBox="1"/>
          <p:nvPr/>
        </p:nvSpPr>
        <p:spPr>
          <a:xfrm>
            <a:off x="3131840" y="550811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(Este se chama card-drive.)</a:t>
            </a:r>
          </a:p>
        </p:txBody>
      </p:sp>
    </p:spTree>
    <p:extLst>
      <p:ext uri="{BB962C8B-B14F-4D97-AF65-F5344CB8AC3E}">
        <p14:creationId xmlns:p14="http://schemas.microsoft.com/office/powerpoint/2010/main" val="252050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>
                <a:latin typeface="Arial" charset="0"/>
              </a:rPr>
              <a:t>Primeiros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b="1" dirty="0" err="1">
                <a:latin typeface="Arial" charset="0"/>
              </a:rPr>
              <a:t>passos</a:t>
            </a:r>
            <a:r>
              <a:rPr lang="en-US" sz="2400" b="1" dirty="0">
                <a:latin typeface="Arial" charset="0"/>
              </a:rPr>
              <a:t>: desktop</a:t>
            </a:r>
            <a:endParaRPr lang="pt-BR" sz="24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  <a:cs typeface="Courier New" pitchFamily="49" charset="0"/>
              </a:rPr>
              <a:t>Ligar e desligar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  <a:cs typeface="Courier New" pitchFamily="49" charset="0"/>
              </a:rPr>
              <a:t>Normalmente, este é o botão de ligar/desligar: </a:t>
            </a:r>
            <a:endParaRPr lang="pt-BR" sz="16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  <a:cs typeface="Courier New" pitchFamily="49" charset="0"/>
              </a:rPr>
              <a:t>Para desligar o computador pelo mesmo (Windows 7):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1CDD59-5965-4D96-981A-F13A2A768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988840"/>
            <a:ext cx="370299" cy="3702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169CF2-3382-47F9-B2E5-6D56525AE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1" y="3039293"/>
            <a:ext cx="2851736" cy="310435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06FB9E-27FB-49F7-B7E3-BE9EDB842EA0}"/>
              </a:ext>
            </a:extLst>
          </p:cNvPr>
          <p:cNvSpPr txBox="1"/>
          <p:nvPr/>
        </p:nvSpPr>
        <p:spPr>
          <a:xfrm>
            <a:off x="3178025" y="3546968"/>
            <a:ext cx="57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vermelho: botão desligar, apenas clique nele.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CAC5A7-CFA9-4D8E-8A0C-082BE36BDA7C}"/>
              </a:ext>
            </a:extLst>
          </p:cNvPr>
          <p:cNvSpPr txBox="1"/>
          <p:nvPr/>
        </p:nvSpPr>
        <p:spPr>
          <a:xfrm>
            <a:off x="3178025" y="4917783"/>
            <a:ext cx="5894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roxo: outras funções incluídas no menu “desligar”, clique na seta do lado para fazer elas aparecerem.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>
                <a:latin typeface="Arial" charset="0"/>
              </a:rPr>
              <a:t>Primeiros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b="1" dirty="0" err="1">
                <a:latin typeface="Arial" charset="0"/>
              </a:rPr>
              <a:t>passos</a:t>
            </a:r>
            <a:r>
              <a:rPr lang="en-US" sz="2400" b="1" dirty="0">
                <a:latin typeface="Arial" charset="0"/>
              </a:rPr>
              <a:t>: desktop</a:t>
            </a:r>
            <a:endParaRPr lang="pt-BR" sz="24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+mj-lt"/>
                <a:cs typeface="Courier New" pitchFamily="49" charset="0"/>
              </a:rPr>
              <a:t>Sistema operacional: </a:t>
            </a:r>
            <a:r>
              <a:rPr lang="pt-BR" dirty="0">
                <a:latin typeface="+mj-lt"/>
                <a:cs typeface="Courier New" pitchFamily="49" charset="0"/>
              </a:rPr>
              <a:t>De maneira simplificada, o sistema operacional serve para gerenciar os recursos do computador. O processo de inicializá-lo se chama “dar boot”. Os principais SOs do mercado são: Windows e Linux.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 descr="Resultado de imagem para windows Ã¡rea de trabalh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17032"/>
            <a:ext cx="3384376" cy="19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m para linux Ã¡rea de trabalh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67" y="3717961"/>
            <a:ext cx="3384376" cy="190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467544" y="3378478"/>
            <a:ext cx="43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Tela inicial (padrão) do Windows 10.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32040" y="3337098"/>
            <a:ext cx="3463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Tela inicial do Linux (Ubuntu).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0997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>
                <a:latin typeface="Arial" charset="0"/>
              </a:rPr>
              <a:t>Primeiros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b="1" dirty="0" err="1">
                <a:latin typeface="Arial" charset="0"/>
              </a:rPr>
              <a:t>passos</a:t>
            </a:r>
            <a:r>
              <a:rPr lang="en-US" sz="2400" b="1" dirty="0">
                <a:latin typeface="Arial" charset="0"/>
              </a:rPr>
              <a:t>: desktop</a:t>
            </a:r>
            <a:endParaRPr lang="pt-BR" sz="24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+mj-lt"/>
                <a:cs typeface="Courier New" pitchFamily="49" charset="0"/>
              </a:rPr>
              <a:t>Área de trabalho: </a:t>
            </a:r>
            <a:r>
              <a:rPr lang="pt-BR" dirty="0">
                <a:latin typeface="+mj-lt"/>
                <a:cs typeface="Courier New" pitchFamily="49" charset="0"/>
              </a:rPr>
              <a:t>A área de trabalho é a tela inicial do computador quando o mesmo é ligado. Ela contém atalhos, arquivos, </a:t>
            </a:r>
            <a:r>
              <a:rPr lang="pt-BR" b="1" dirty="0">
                <a:latin typeface="+mj-lt"/>
                <a:cs typeface="Courier New" pitchFamily="49" charset="0"/>
              </a:rPr>
              <a:t>a lixeira, </a:t>
            </a:r>
            <a:r>
              <a:rPr lang="pt-BR" dirty="0">
                <a:latin typeface="+mj-lt"/>
                <a:cs typeface="Courier New" pitchFamily="49" charset="0"/>
              </a:rPr>
              <a:t>etc. 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 descr="Resultado de imagem para windows Ã¡rea de trabalh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5688632" cy="31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 para a Direita 9"/>
          <p:cNvSpPr/>
          <p:nvPr/>
        </p:nvSpPr>
        <p:spPr>
          <a:xfrm rot="12070884">
            <a:off x="2143389" y="2751018"/>
            <a:ext cx="675575" cy="235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 rot="4090819">
            <a:off x="2260744" y="5345070"/>
            <a:ext cx="322857" cy="216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2920648" y="2708920"/>
            <a:ext cx="587447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Esta é a lixeira. Ela serve para deletar arquivos que você não precisa mais. Quando um arquivo é colocado na lixeira, ele não é deletado permanentemente, ele apenas fica lá.</a:t>
            </a:r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Antes dele ser deletado, você pode recuperá-lo apenas arrastando o arquivo de volta para a sua área de trabalho.</a:t>
            </a:r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Para deletar todos os arquivos definitivamente, aperte sobre a lixeira com o botão direito e selecione a opção desejada.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483768" y="4054531"/>
            <a:ext cx="5606211" cy="113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 dirty="0"/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Esta "barra preta" é a barra de tarefas. Ela contém informações como: data, hora, volume, informações da rede conectada (canto direito).</a:t>
            </a:r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No meio da barra de tarefas, também há a caixa "pesquisar", que serve para localizar qualquer coisa dentro do seu computador (pastas, arquivos, etc. Ela também pode ser utilizada pra fazer pesquisas na internet.)</a:t>
            </a:r>
          </a:p>
          <a:p>
            <a:pPr algn="ctr"/>
            <a:r>
              <a:rPr lang="pt-BR" sz="900" dirty="0">
                <a:solidFill>
                  <a:schemeClr val="tx1"/>
                </a:solidFill>
              </a:rPr>
              <a:t>Do lado dela, a barra de tarefas apresenta atalhos para programas ou pastas, como também os programas/pastas abertos no momento.</a:t>
            </a:r>
          </a:p>
        </p:txBody>
      </p:sp>
    </p:spTree>
    <p:extLst>
      <p:ext uri="{BB962C8B-B14F-4D97-AF65-F5344CB8AC3E}">
        <p14:creationId xmlns:p14="http://schemas.microsoft.com/office/powerpoint/2010/main" val="328236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1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>
                <a:latin typeface="Arial" charset="0"/>
              </a:rPr>
              <a:t>Primeiros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b="1" dirty="0" err="1">
                <a:latin typeface="Arial" charset="0"/>
              </a:rPr>
              <a:t>passos</a:t>
            </a:r>
            <a:r>
              <a:rPr lang="en-US" sz="2400" b="1" dirty="0">
                <a:latin typeface="Arial" charset="0"/>
              </a:rPr>
              <a:t>: desktop</a:t>
            </a:r>
            <a:endParaRPr lang="pt-BR" sz="24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+mj-lt"/>
                <a:cs typeface="Courier New" pitchFamily="49" charset="0"/>
              </a:rPr>
              <a:t>Botão iniciar: </a:t>
            </a:r>
            <a:r>
              <a:rPr lang="pt-BR" dirty="0">
                <a:latin typeface="+mj-lt"/>
                <a:cs typeface="Courier New" pitchFamily="49" charset="0"/>
              </a:rPr>
              <a:t>Contém arquivos, como também aplicações úteis, ou pastas. Ela pode ser acessada pressionando no botão        , ou pressionando o respectivo botão no teclado (que no caso, se chama botão Windows). </a:t>
            </a:r>
            <a:endParaRPr lang="pt-BR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43126"/>
            <a:ext cx="3330971" cy="345638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535" y="2062812"/>
            <a:ext cx="361950" cy="2667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110315" y="2875433"/>
            <a:ext cx="3918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Em roxo: Menu iniciar. Os botões abaixo são, respectivamente: O perfil do usuário ativo, Documentos, Imagens, Configurações, Ligar/Desligar.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082211" y="4581128"/>
            <a:ext cx="3892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Em vermelho: Arquivos e pastas em ordem alfabética</a:t>
            </a:r>
            <a:br>
              <a:rPr lang="pt-BR" sz="1500" b="1" dirty="0"/>
            </a:br>
            <a:r>
              <a:rPr lang="pt-BR" sz="1500" b="1" dirty="0"/>
              <a:t>(os que tem uma setinha do lado “ v “, são os que contém sub-pastas.) </a:t>
            </a:r>
          </a:p>
        </p:txBody>
      </p:sp>
    </p:spTree>
    <p:extLst>
      <p:ext uri="{BB962C8B-B14F-4D97-AF65-F5344CB8AC3E}">
        <p14:creationId xmlns:p14="http://schemas.microsoft.com/office/powerpoint/2010/main" val="45868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>
                <a:latin typeface="Arial" charset="0"/>
              </a:rPr>
              <a:t>Primeiros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b="1" dirty="0" err="1">
                <a:latin typeface="Arial" charset="0"/>
              </a:rPr>
              <a:t>passos</a:t>
            </a:r>
            <a:r>
              <a:rPr lang="en-US" sz="2400" b="1" dirty="0">
                <a:latin typeface="Arial" charset="0"/>
              </a:rPr>
              <a:t>: desktop</a:t>
            </a:r>
            <a:endParaRPr lang="pt-BR" sz="24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+mj-lt"/>
                <a:cs typeface="Courier New" pitchFamily="49" charset="0"/>
              </a:rPr>
              <a:t>Movimentação do mouse: </a:t>
            </a:r>
            <a:r>
              <a:rPr lang="pt-BR" dirty="0">
                <a:latin typeface="+mj-lt"/>
                <a:cs typeface="Courier New" pitchFamily="49" charset="0"/>
              </a:rPr>
              <a:t>O</a:t>
            </a:r>
            <a:r>
              <a:rPr lang="pt-BR" dirty="0"/>
              <a:t> mouse é um aparelho que se comunica com o computador para mover um cursor em sua tela. Esse cursor serve para manipular e mover determinados recursos exibidos. Para isso, o cursor deve se movimentar na tela conforme a movimentação do mouse feita pelo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latin typeface="+mj-lt"/>
              <a:cs typeface="Courier New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50" dirty="0">
                <a:latin typeface="+mj-lt"/>
                <a:cs typeface="Courier New" pitchFamily="49" charset="0"/>
              </a:rPr>
              <a:t>O mouse contém três botões: o botão esquerdo, o do meio (scroll) e o direito. </a:t>
            </a:r>
            <a:r>
              <a:rPr lang="pt-BR" sz="1750" dirty="0"/>
              <a:t>Movimentar o mouse não é suficiente para utilizá-lo a contento, afinal, essa ação apenas movimenta o cursor na tela do computador, nada mais. É necessário também o uso de botões para que o usuário informe à máquina que ações deseja executar: pressionar botões, arrastar itens, desenhar, selecionar arquivos, etc.</a:t>
            </a:r>
            <a:r>
              <a:rPr lang="pt-BR" sz="1750" b="1" dirty="0">
                <a:latin typeface="+mj-lt"/>
                <a:cs typeface="Courier New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50" b="1" dirty="0">
              <a:latin typeface="+mj-lt"/>
              <a:cs typeface="Courier New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5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150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>
                <a:latin typeface="Arial" charset="0"/>
              </a:rPr>
              <a:t>Primeiros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b="1" dirty="0" err="1">
                <a:latin typeface="Arial" charset="0"/>
              </a:rPr>
              <a:t>passos</a:t>
            </a:r>
            <a:r>
              <a:rPr lang="en-US" sz="2400" b="1" dirty="0">
                <a:latin typeface="Arial" charset="0"/>
              </a:rPr>
              <a:t>: desktop</a:t>
            </a:r>
            <a:endParaRPr lang="pt-BR" sz="24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309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>
                <a:cs typeface="Courier New" pitchFamily="49" charset="0"/>
              </a:rPr>
              <a:t>As principais funções do mouse são: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Courier New" pitchFamily="49" charset="0"/>
              </a:rPr>
              <a:t>Clique simples: </a:t>
            </a:r>
            <a:r>
              <a:rPr lang="pt-BR" dirty="0">
                <a:cs typeface="Courier New" pitchFamily="49" charset="0"/>
              </a:rPr>
              <a:t>pressionar apenas uma vez o botão esquerdo do mouse.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Courier New" pitchFamily="49" charset="0"/>
              </a:rPr>
              <a:t>Clique duplo: </a:t>
            </a:r>
            <a:r>
              <a:rPr lang="pt-BR" dirty="0">
                <a:cs typeface="Courier New" pitchFamily="49" charset="0"/>
              </a:rPr>
              <a:t>pressionar duas vezes o botão esquerdo do mouse.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Courier New" pitchFamily="49" charset="0"/>
              </a:rPr>
              <a:t>Clique com botão direito: </a:t>
            </a:r>
            <a:r>
              <a:rPr lang="pt-BR" dirty="0"/>
              <a:t>exibe uma janela de diálogo com opções para livre escolha do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cs typeface="Courier New" pitchFamily="49" charset="0"/>
              </a:rPr>
              <a:t>Scroll (botão do meio): </a:t>
            </a:r>
            <a:r>
              <a:rPr lang="pt-BR" dirty="0">
                <a:cs typeface="Courier New" pitchFamily="49" charset="0"/>
              </a:rPr>
              <a:t>Utilizado para rolar a página para cima e para baixo.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700" dirty="0">
                <a:cs typeface="Courier New" pitchFamily="49" charset="0"/>
              </a:rPr>
              <a:t>Ele também serve como botão, abrindo links em uma nova aba do navegador.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50" dirty="0">
              <a:latin typeface="+mj-lt"/>
              <a:cs typeface="Courier New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50" b="1" dirty="0">
              <a:latin typeface="+mj-lt"/>
              <a:cs typeface="Courier New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50" b="1" dirty="0">
              <a:latin typeface="+mj-lt"/>
              <a:cs typeface="Courier New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5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409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>
                <a:latin typeface="Arial" charset="0"/>
              </a:rPr>
              <a:t>Primeiros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b="1" dirty="0" err="1">
                <a:latin typeface="Arial" charset="0"/>
              </a:rPr>
              <a:t>passos</a:t>
            </a:r>
            <a:r>
              <a:rPr lang="en-US" sz="2400" b="1" dirty="0">
                <a:latin typeface="Arial" charset="0"/>
              </a:rPr>
              <a:t>: desktop</a:t>
            </a:r>
            <a:endParaRPr lang="pt-BR" sz="24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50" dirty="0">
                <a:latin typeface="+mj-lt"/>
                <a:cs typeface="Courier New" pitchFamily="49" charset="0"/>
              </a:rPr>
              <a:t>Programas úteis para o dia-a-dia: </a:t>
            </a:r>
            <a:r>
              <a:rPr lang="pt-BR" sz="1750" b="1" dirty="0">
                <a:latin typeface="+mj-lt"/>
                <a:cs typeface="Courier New" pitchFamily="49" charset="0"/>
              </a:rPr>
              <a:t>Bloco de notas </a:t>
            </a:r>
            <a:r>
              <a:rPr lang="pt-BR" sz="1750" dirty="0">
                <a:latin typeface="+mj-lt"/>
                <a:cs typeface="Courier New" pitchFamily="49" charset="0"/>
              </a:rPr>
              <a:t>e </a:t>
            </a:r>
            <a:r>
              <a:rPr lang="pt-BR" sz="1750" b="1" dirty="0">
                <a:latin typeface="+mj-lt"/>
                <a:cs typeface="Courier New" pitchFamily="49" charset="0"/>
              </a:rPr>
              <a:t>Calculadora</a:t>
            </a:r>
            <a:r>
              <a:rPr lang="pt-BR" sz="1750" dirty="0">
                <a:latin typeface="+mj-lt"/>
                <a:cs typeface="Courier New" pitchFamily="49" charset="0"/>
              </a:rPr>
              <a:t>.</a:t>
            </a:r>
            <a:br>
              <a:rPr lang="pt-BR" sz="1750" dirty="0">
                <a:latin typeface="+mj-lt"/>
                <a:cs typeface="Courier New" pitchFamily="49" charset="0"/>
              </a:rPr>
            </a:br>
            <a:r>
              <a:rPr lang="pt-BR" sz="1750" dirty="0">
                <a:latin typeface="+mj-lt"/>
                <a:cs typeface="Courier New" pitchFamily="49" charset="0"/>
              </a:rPr>
              <a:t>Ambos os programas podem ser encontrados pela barra de pesquisa que se localiza na barra de tarefas, que observamos agora pouco.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50" b="1" dirty="0">
              <a:latin typeface="+mj-lt"/>
              <a:cs typeface="Courier New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50" b="1" dirty="0">
              <a:latin typeface="+mj-lt"/>
              <a:cs typeface="Courier New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5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0F6DD4-4CD8-4996-AD3E-5DD40CDA0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0" y="3232148"/>
            <a:ext cx="2295525" cy="381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EB53AA2-0487-44B3-8DF6-912A5C9B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55" y="4530925"/>
            <a:ext cx="1555655" cy="40938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8274F-7757-42A6-B540-93E9981150B8}"/>
              </a:ext>
            </a:extLst>
          </p:cNvPr>
          <p:cNvSpPr txBox="1"/>
          <p:nvPr/>
        </p:nvSpPr>
        <p:spPr>
          <a:xfrm>
            <a:off x="2816405" y="3091916"/>
            <a:ext cx="6003534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50" dirty="0"/>
              <a:t>O Bloco de notas é um editor de texto simples, que, como o próprio nome deixa implícito, serve para guardar anotações.</a:t>
            </a:r>
            <a:br>
              <a:rPr lang="pt-BR" sz="1550" dirty="0"/>
            </a:br>
            <a:r>
              <a:rPr lang="pt-BR" sz="1550" dirty="0"/>
              <a:t>Em resumo, ele serve para exibir ou editar arquivos de texto (.</a:t>
            </a:r>
            <a:r>
              <a:rPr lang="pt-BR" sz="1550" dirty="0" err="1"/>
              <a:t>txt</a:t>
            </a:r>
            <a:r>
              <a:rPr lang="pt-BR" sz="1550" dirty="0"/>
              <a:t>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62E66D-B93B-43D5-995C-B6C547C4CB9C}"/>
              </a:ext>
            </a:extLst>
          </p:cNvPr>
          <p:cNvSpPr txBox="1"/>
          <p:nvPr/>
        </p:nvSpPr>
        <p:spPr>
          <a:xfrm>
            <a:off x="2273316" y="4434717"/>
            <a:ext cx="60035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50" dirty="0"/>
              <a:t>A calculadora serve para fazer contas simples, mas o usuário também pode ativar os recursos de calculadora científica. </a:t>
            </a:r>
          </a:p>
        </p:txBody>
      </p:sp>
    </p:spTree>
    <p:extLst>
      <p:ext uri="{BB962C8B-B14F-4D97-AF65-F5344CB8AC3E}">
        <p14:creationId xmlns:p14="http://schemas.microsoft.com/office/powerpoint/2010/main" val="3433037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/>
              <a:t>Primeiros</a:t>
            </a:r>
            <a:r>
              <a:rPr lang="en-US" sz="2400" b="1" dirty="0"/>
              <a:t> </a:t>
            </a:r>
            <a:r>
              <a:rPr lang="en-US" sz="2400" b="1" dirty="0" err="1"/>
              <a:t>passos</a:t>
            </a:r>
            <a:r>
              <a:rPr lang="en-US" sz="2400" b="1" dirty="0"/>
              <a:t>: desktop</a:t>
            </a:r>
            <a:endParaRPr lang="pt-BR" sz="2400" b="1" dirty="0"/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endParaRPr lang="pt-B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Digitação: </a:t>
            </a:r>
            <a:r>
              <a:rPr lang="pt-BR" sz="1600" dirty="0"/>
              <a:t>Diferenças entre padrões de teclados (</a:t>
            </a:r>
            <a:r>
              <a:rPr lang="pt-BR" sz="1600" b="1" dirty="0"/>
              <a:t>QWERTY, ABNT2</a:t>
            </a:r>
            <a:r>
              <a:rPr lang="pt-BR" sz="1600" dirty="0"/>
              <a:t>)</a:t>
            </a:r>
            <a:br>
              <a:rPr lang="pt-BR" sz="1600" dirty="0"/>
            </a:br>
            <a:r>
              <a:rPr lang="pt-BR" sz="1600" dirty="0"/>
              <a:t>QWERTY é o estilo de teclado padrão, a origem da sigla vem das seis primeiras letras do teclado comum.</a:t>
            </a:r>
            <a:br>
              <a:rPr lang="pt-BR" sz="1600" dirty="0"/>
            </a:br>
            <a:r>
              <a:rPr lang="pt-BR" sz="1600" dirty="0"/>
              <a:t>ABNT e ABNT2 são os teclados padronizados no brasil. Ambos possuem a tecla “Ç” (cedilha), porém, o teclado ABNT2 possui a tecla “</a:t>
            </a:r>
            <a:r>
              <a:rPr lang="pt-BR" sz="1600" dirty="0" err="1"/>
              <a:t>Alt</a:t>
            </a:r>
            <a:r>
              <a:rPr lang="pt-BR" sz="1600" dirty="0"/>
              <a:t> Gr”, uma tecla especial que torna possível digitar símbolos que não possuem tecla específica.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C0FD30D-F3B4-4621-8FE1-2142600B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616812"/>
            <a:ext cx="5220581" cy="25598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37792" y="908720"/>
            <a:ext cx="6375593" cy="2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200" b="1" dirty="0"/>
              <a:t>Os recursos da tecnologia – termos utilizados</a:t>
            </a:r>
            <a:endParaRPr lang="pt-BR" sz="22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75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b="1" dirty="0"/>
              <a:t>Desktop: </a:t>
            </a:r>
            <a:r>
              <a:rPr lang="pt-BR" sz="1600" dirty="0"/>
              <a:t>no português, a palavra significa “computador de mesa”, que, simplificadamente, é uma “caixa” que contém todos os componentes vitais do computador.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D24059-9CCF-4460-82DD-8FD104B93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121" y="2149666"/>
            <a:ext cx="4637103" cy="4905345"/>
          </a:xfrm>
          <a:prstGeom prst="rect">
            <a:avLst/>
          </a:prstGeom>
        </p:spPr>
      </p:pic>
      <p:pic>
        <p:nvPicPr>
          <p:cNvPr id="12292" name="Picture 4" descr="Resultado de imagem para desktop básico">
            <a:extLst>
              <a:ext uri="{FF2B5EF4-FFF2-40B4-BE49-F238E27FC236}">
                <a16:creationId xmlns:a16="http://schemas.microsoft.com/office/drawing/2014/main" id="{B4F7FC51-E2E8-4F11-B520-1E7E3C17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80" y="228378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/>
              <a:t>Primeiros</a:t>
            </a:r>
            <a:r>
              <a:rPr lang="en-US" sz="2400" b="1" dirty="0"/>
              <a:t> </a:t>
            </a:r>
            <a:r>
              <a:rPr lang="en-US" sz="2400" b="1" dirty="0" err="1"/>
              <a:t>passos</a:t>
            </a:r>
            <a:r>
              <a:rPr lang="en-US" sz="2400" b="1" dirty="0"/>
              <a:t>: desktop</a:t>
            </a:r>
            <a:endParaRPr lang="pt-BR" sz="2400" b="1" dirty="0"/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380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endParaRPr lang="pt-B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Copiar, colar, desfazer:</a:t>
            </a:r>
            <a:r>
              <a:rPr lang="pt-BR" sz="1600" b="1" dirty="0"/>
              <a:t> </a:t>
            </a:r>
            <a:r>
              <a:rPr lang="pt-BR" dirty="0"/>
              <a:t>Os três são atalhos muito úteis para facilitar nosso dia-a-dia.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550" b="1" dirty="0"/>
              <a:t>Copiar: </a:t>
            </a:r>
            <a:r>
              <a:rPr lang="pt-BR" sz="1550" dirty="0"/>
              <a:t>selecione o trecho de texto no qual deseja copiar e aperte </a:t>
            </a:r>
            <a:r>
              <a:rPr lang="pt-BR" sz="1550" b="1" dirty="0" err="1"/>
              <a:t>Ctrl</a:t>
            </a:r>
            <a:r>
              <a:rPr lang="pt-BR" sz="1550" b="1" dirty="0"/>
              <a:t> + C, ou, alternativamente, aperte o botão direito do mouse em cima do trecho e selecione a opção “copiar”.</a:t>
            </a:r>
          </a:p>
          <a:p>
            <a:pPr lvl="2"/>
            <a:endParaRPr lang="pt-BR" sz="155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500" b="1" dirty="0"/>
              <a:t>Colar: </a:t>
            </a:r>
            <a:r>
              <a:rPr lang="pt-BR" sz="1500" dirty="0"/>
              <a:t>selecione um espaço no qual deseja colocar algo copiado e aperte </a:t>
            </a:r>
            <a:r>
              <a:rPr lang="pt-BR" sz="1500" b="1" dirty="0" err="1"/>
              <a:t>Ctrl</a:t>
            </a:r>
            <a:r>
              <a:rPr lang="pt-BR" sz="1500" b="1" dirty="0"/>
              <a:t> + V, ou, alternativamente, aperte o botão direito do mouse em cima do trecho e selecione a opção “colar” (apenas aparece se você copiou algo antes.)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sz="15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500" b="1" dirty="0"/>
              <a:t>Desfazer: </a:t>
            </a:r>
            <a:r>
              <a:rPr lang="pt-BR" sz="1600" dirty="0"/>
              <a:t>Para </a:t>
            </a:r>
            <a:r>
              <a:rPr lang="pt-BR" sz="1600" b="1" dirty="0"/>
              <a:t>desfazer</a:t>
            </a:r>
            <a:r>
              <a:rPr lang="pt-BR" sz="1600" dirty="0"/>
              <a:t> uma ação, pressione </a:t>
            </a:r>
            <a:r>
              <a:rPr lang="pt-BR" sz="1600" dirty="0" err="1"/>
              <a:t>Ctrl</a:t>
            </a:r>
            <a:r>
              <a:rPr lang="pt-BR" sz="1600" dirty="0"/>
              <a:t> + Z. Para refazer uma ação desfeita, pressione </a:t>
            </a:r>
            <a:r>
              <a:rPr lang="pt-BR" sz="1600" dirty="0" err="1"/>
              <a:t>Ctrl</a:t>
            </a:r>
            <a:r>
              <a:rPr lang="pt-BR" sz="1600" dirty="0"/>
              <a:t> + Y.</a:t>
            </a:r>
            <a:endParaRPr lang="pt-BR" sz="15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sz="1550" b="1" dirty="0"/>
          </a:p>
        </p:txBody>
      </p:sp>
    </p:spTree>
    <p:extLst>
      <p:ext uri="{BB962C8B-B14F-4D97-AF65-F5344CB8AC3E}">
        <p14:creationId xmlns:p14="http://schemas.microsoft.com/office/powerpoint/2010/main" val="1718148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/>
              <a:t>Primeiros</a:t>
            </a:r>
            <a:r>
              <a:rPr lang="en-US" sz="2400" b="1" dirty="0"/>
              <a:t> </a:t>
            </a:r>
            <a:r>
              <a:rPr lang="en-US" sz="2400" b="1" dirty="0" err="1"/>
              <a:t>passos</a:t>
            </a:r>
            <a:r>
              <a:rPr lang="en-US" sz="2400" b="1" dirty="0"/>
              <a:t>: desktop</a:t>
            </a:r>
            <a:endParaRPr lang="pt-BR" sz="2400" b="1" dirty="0"/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750776" cy="4301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endParaRPr lang="pt-BR" sz="1600" dirty="0"/>
          </a:p>
          <a:p>
            <a:r>
              <a:rPr lang="pt-BR" b="1" dirty="0"/>
              <a:t>Boas práticas de digitação:</a:t>
            </a:r>
            <a:br>
              <a:rPr lang="pt-BR" b="1" dirty="0"/>
            </a:br>
            <a:br>
              <a:rPr lang="pt-BR" sz="1550" b="1" dirty="0"/>
            </a:br>
            <a:r>
              <a:rPr lang="pt-BR" sz="1600" dirty="0"/>
              <a:t>Mantenha uma boa postura ao sentar, utilizando uma cadeira com encosto.</a:t>
            </a:r>
          </a:p>
          <a:p>
            <a:r>
              <a:rPr lang="pt-BR" sz="1600" dirty="0"/>
              <a:t>Mantenha seus pés apoiados em um suporte para pés, reduzindo, assim, a sobrecarga na coluna.</a:t>
            </a:r>
          </a:p>
          <a:p>
            <a:r>
              <a:rPr lang="pt-BR" sz="1600" dirty="0"/>
              <a:t>Evite movimentos rotacionais com o tronco e pescoço, deixando o que for necessário próximo ao seu alcance a frente, ou girar a cadeira para pegar algum objeto em outro local.</a:t>
            </a:r>
          </a:p>
          <a:p>
            <a:r>
              <a:rPr lang="pt-BR" sz="1600" dirty="0"/>
              <a:t>Mantenha os ombros relaxados, com os cotovelos ao lado do corpo, apoiados, de preferência em uma cadeira com braços.</a:t>
            </a:r>
          </a:p>
          <a:p>
            <a:r>
              <a:rPr lang="pt-BR" sz="1600" dirty="0"/>
              <a:t>O teclado deve, preferencialmente, ficar inclinado, para que os cotovelos mantenham-se apoiados e o antebraço relaxado, mantendo um ângulo de, aproximadamente, 100 graus.</a:t>
            </a:r>
          </a:p>
          <a:p>
            <a:r>
              <a:rPr lang="pt-BR" sz="1600" dirty="0"/>
              <a:t>Os pulsos devem permanecer em posição neutra ao digitar ou usar o mouse. Utilizando apoio para os pulsos ao digitar e apoio em mousepad adaptado ao utilizar o mouse.</a:t>
            </a:r>
          </a:p>
          <a:p>
            <a:r>
              <a:rPr lang="pt-BR" sz="1600" dirty="0"/>
              <a:t>O monitor deve ser elevado até a altura dos olhos, a fim de que o pescoço permaneça em posição neutra.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5224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/>
              <a:t>Primeiros</a:t>
            </a:r>
            <a:r>
              <a:rPr lang="en-US" sz="2400" b="1" dirty="0"/>
              <a:t> </a:t>
            </a:r>
            <a:r>
              <a:rPr lang="en-US" sz="2400" b="1" dirty="0" err="1"/>
              <a:t>passos</a:t>
            </a:r>
            <a:r>
              <a:rPr lang="en-US" sz="2400" b="1" dirty="0"/>
              <a:t>: desktop</a:t>
            </a:r>
            <a:endParaRPr lang="pt-BR" sz="2400" b="1" dirty="0"/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750776" cy="45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/>
              <a:t>Ritmo de Trabalho: </a:t>
            </a:r>
            <a:r>
              <a:rPr lang="pt-BR" sz="1700" dirty="0"/>
              <a:t>Trabalhe em ritmo razoável, fazendo pausas ao longo do dia, a cada 40 minutos, pelo menos, utilizando esse tempo para levantar-se, ir ao banheiro, ou beber água. Procure fazer duas vezes ao dia, pelo menos, pausas para alongamentos e outras atividades alternativas.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/>
              <a:t>Técnica e Ambiente de Trabalho </a:t>
            </a:r>
            <a:r>
              <a:rPr lang="pt-BR" sz="1700" dirty="0"/>
              <a:t>Reduza o número de movimentos repetitivos, com atalhos e programas especializados. Bem como, dividir as funções entre teclado e mouse. </a:t>
            </a:r>
            <a:br>
              <a:rPr lang="pt-BR" sz="1700" dirty="0"/>
            </a:br>
            <a:r>
              <a:rPr lang="pt-BR" sz="1700" dirty="0"/>
              <a:t>Mantenha os dedos e articulações relaxadas enquanto digita, não batendo com muita força, o que gera tensão nos tendões. Nunca segure nada nas mãos enquanto digita, nem fale ao telefone, segurando este com o pescoço. </a:t>
            </a:r>
            <a:br>
              <a:rPr lang="pt-BR" sz="1700" dirty="0"/>
            </a:br>
            <a:r>
              <a:rPr lang="pt-BR" sz="1700" dirty="0"/>
              <a:t>Descanse os olhos, não olhando sempre fixamente à tela, dividindo a visualização com outros objetos de trabalho. Regule o monitor de modo a evitar brilho excessivo. Evite também reflexos de janelas e outras fontes luminosas. Personifique seu computador. O tipo de letra, o contraste, a velocidade, tamanho do ponteiro do mouse e as cores da tela podem ser configuradas para melhor conforto e eficiência.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96528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/>
              <a:t>Primeiros</a:t>
            </a:r>
            <a:r>
              <a:rPr lang="en-US" sz="2400" b="1" dirty="0"/>
              <a:t> </a:t>
            </a:r>
            <a:r>
              <a:rPr lang="en-US" sz="2400" b="1" dirty="0" err="1"/>
              <a:t>passos</a:t>
            </a:r>
            <a:r>
              <a:rPr lang="en-US" sz="2400" b="1" dirty="0"/>
              <a:t>: desktop</a:t>
            </a:r>
            <a:endParaRPr lang="pt-BR" sz="2400" b="1" dirty="0"/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endParaRPr lang="pt-B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Teclas específicas: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Alt</a:t>
            </a:r>
            <a:r>
              <a:rPr lang="pt-BR" sz="1600" b="1" dirty="0"/>
              <a:t>: </a:t>
            </a:r>
            <a:r>
              <a:rPr lang="pt-BR" sz="1600" dirty="0"/>
              <a:t>Tecla </a:t>
            </a:r>
            <a:r>
              <a:rPr lang="pt-BR" sz="1600" b="1" dirty="0"/>
              <a:t>alt</a:t>
            </a:r>
            <a:r>
              <a:rPr lang="pt-BR" sz="1600" dirty="0"/>
              <a:t>ernativa, serve para abrir menus sem o uso do mouse.</a:t>
            </a:r>
            <a:endParaRPr lang="pt-BR" sz="16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Esc</a:t>
            </a:r>
            <a:r>
              <a:rPr lang="pt-BR" sz="1600" b="1" dirty="0"/>
              <a:t>: “esc</a:t>
            </a:r>
            <a:r>
              <a:rPr lang="pt-BR" sz="1600" dirty="0"/>
              <a:t>ape”, serve para sair de uma tarefa ou cancelar uma ação. </a:t>
            </a:r>
            <a:endParaRPr lang="pt-BR" sz="16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Ctrl</a:t>
            </a:r>
            <a:r>
              <a:rPr lang="pt-BR" sz="1600" b="1" dirty="0"/>
              <a:t>: </a:t>
            </a:r>
            <a:r>
              <a:rPr lang="pt-BR" sz="1600" dirty="0"/>
              <a:t>Tecla de controle, sempre utilizada com outra tecla. (</a:t>
            </a:r>
            <a:r>
              <a:rPr lang="pt-BR" sz="1600" dirty="0" err="1"/>
              <a:t>Ctrl</a:t>
            </a:r>
            <a:r>
              <a:rPr lang="pt-BR" sz="1600" dirty="0"/>
              <a:t> + </a:t>
            </a:r>
            <a:r>
              <a:rPr lang="pt-BR" sz="1600" dirty="0" err="1"/>
              <a:t>Alt</a:t>
            </a:r>
            <a:r>
              <a:rPr lang="pt-BR" sz="1600" dirty="0"/>
              <a:t> + Del)</a:t>
            </a:r>
            <a:endParaRPr lang="pt-BR" sz="16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Tab</a:t>
            </a:r>
            <a:r>
              <a:rPr lang="pt-BR" sz="1600" b="1" dirty="0"/>
              <a:t>: </a:t>
            </a:r>
            <a:r>
              <a:rPr lang="pt-BR" sz="1600" dirty="0"/>
              <a:t>Utilizada para tabulação de parágrafo.</a:t>
            </a:r>
            <a:endParaRPr lang="pt-BR" sz="16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/>
              <a:t>Shift: </a:t>
            </a:r>
            <a:r>
              <a:rPr lang="pt-BR" sz="1600" dirty="0"/>
              <a:t>Tecla utilizada para comandos com duas funções, também utilizada para acentos. (Shift + 3)</a:t>
            </a:r>
            <a:endParaRPr lang="pt-BR" sz="16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/>
              <a:t>Fixa/</a:t>
            </a:r>
            <a:r>
              <a:rPr lang="pt-BR" sz="1600" b="1" dirty="0" err="1"/>
              <a:t>Caps</a:t>
            </a:r>
            <a:r>
              <a:rPr lang="pt-BR" sz="1600" b="1" dirty="0"/>
              <a:t> </a:t>
            </a:r>
            <a:r>
              <a:rPr lang="pt-BR" sz="1600" b="1" dirty="0" err="1"/>
              <a:t>lock</a:t>
            </a:r>
            <a:r>
              <a:rPr lang="pt-BR" sz="1600" b="1" dirty="0"/>
              <a:t>: </a:t>
            </a:r>
            <a:r>
              <a:rPr lang="pt-BR" sz="1600" dirty="0"/>
              <a:t>Serve para alternar letras MAIÚSCULAS e minúsculas.</a:t>
            </a:r>
            <a:endParaRPr lang="pt-BR" sz="16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/>
              <a:t>Home: </a:t>
            </a:r>
            <a:r>
              <a:rPr lang="pt-BR" sz="1600" dirty="0"/>
              <a:t>Posiciona o cursor no começo da linha selecionada.</a:t>
            </a:r>
            <a:endParaRPr lang="pt-BR" sz="16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End</a:t>
            </a:r>
            <a:r>
              <a:rPr lang="pt-BR" sz="1600" b="1" dirty="0"/>
              <a:t>: P</a:t>
            </a:r>
            <a:r>
              <a:rPr lang="pt-BR" sz="1600" dirty="0"/>
              <a:t>osiciona o cursor no final da linha editada.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/>
              <a:t>PG </a:t>
            </a:r>
            <a:r>
              <a:rPr lang="pt-BR" sz="1600" b="1" dirty="0" err="1"/>
              <a:t>Up</a:t>
            </a:r>
            <a:r>
              <a:rPr lang="pt-BR" sz="1600" b="1" dirty="0"/>
              <a:t>/PG </a:t>
            </a:r>
            <a:r>
              <a:rPr lang="pt-BR" sz="1600" b="1" dirty="0" err="1"/>
              <a:t>Dn</a:t>
            </a:r>
            <a:r>
              <a:rPr lang="pt-BR" sz="1600" b="1" dirty="0"/>
              <a:t>: </a:t>
            </a:r>
            <a:r>
              <a:rPr lang="pt-BR" sz="1600" dirty="0"/>
              <a:t>Move a tela para cima e para baixo, respectivamente.</a:t>
            </a:r>
            <a:endParaRPr lang="pt-BR" sz="16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/>
              <a:t>PS/Print </a:t>
            </a:r>
            <a:r>
              <a:rPr lang="pt-BR" sz="1600" b="1" dirty="0" err="1"/>
              <a:t>Screen</a:t>
            </a:r>
            <a:r>
              <a:rPr lang="pt-BR" sz="1600" b="1" dirty="0"/>
              <a:t>: </a:t>
            </a:r>
            <a:r>
              <a:rPr lang="pt-BR" sz="1600" dirty="0"/>
              <a:t>Serve para tirar uma “foto” da tela, guardando-a.</a:t>
            </a:r>
            <a:endParaRPr lang="pt-BR" sz="16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Backspace</a:t>
            </a:r>
            <a:r>
              <a:rPr lang="pt-BR" sz="1600" b="1" dirty="0"/>
              <a:t>: </a:t>
            </a:r>
            <a:r>
              <a:rPr lang="pt-BR" sz="1600" dirty="0"/>
              <a:t>Serve para deletar caracteres. </a:t>
            </a:r>
            <a:endParaRPr lang="pt-BR" sz="16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/>
              <a:t>Barra/Space: </a:t>
            </a:r>
            <a:r>
              <a:rPr lang="pt-BR" sz="1600" dirty="0"/>
              <a:t>Serve para adicionar um espaço entre os caracteres.</a:t>
            </a:r>
          </a:p>
        </p:txBody>
      </p:sp>
    </p:spTree>
    <p:extLst>
      <p:ext uri="{BB962C8B-B14F-4D97-AF65-F5344CB8AC3E}">
        <p14:creationId xmlns:p14="http://schemas.microsoft.com/office/powerpoint/2010/main" val="971975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00365" y="714356"/>
            <a:ext cx="5715040" cy="30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 dirty="0" err="1"/>
              <a:t>Primeiros</a:t>
            </a:r>
            <a:r>
              <a:rPr lang="en-US" sz="2400" b="1" dirty="0"/>
              <a:t> </a:t>
            </a:r>
            <a:r>
              <a:rPr lang="en-US" sz="2400" b="1" dirty="0" err="1"/>
              <a:t>passos</a:t>
            </a:r>
            <a:r>
              <a:rPr lang="en-US" sz="2400" b="1" dirty="0"/>
              <a:t>: desktop</a:t>
            </a:r>
            <a:endParaRPr lang="pt-BR" sz="2400" b="1" dirty="0"/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5720" y="1714488"/>
            <a:ext cx="8429625" cy="33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/>
            <a:endParaRPr lang="pt-B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Combinações de teclas específicas - atalhos:</a:t>
            </a:r>
            <a:br>
              <a:rPr lang="pt-BR" b="1" dirty="0"/>
            </a:br>
            <a:r>
              <a:rPr lang="pt-BR" dirty="0"/>
              <a:t>(o “+” significa que você tem que pressionar as teclas juntas)</a:t>
            </a:r>
            <a:endParaRPr lang="pt-B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Ctrl</a:t>
            </a:r>
            <a:r>
              <a:rPr lang="pt-BR" sz="1600" b="1" dirty="0"/>
              <a:t> + </a:t>
            </a:r>
            <a:r>
              <a:rPr lang="pt-BR" sz="1600" b="1" dirty="0" err="1"/>
              <a:t>Alt</a:t>
            </a:r>
            <a:r>
              <a:rPr lang="pt-BR" sz="1600" b="1" dirty="0"/>
              <a:t> + Del: </a:t>
            </a:r>
            <a:r>
              <a:rPr lang="pt-BR" sz="1600" dirty="0"/>
              <a:t>Abre o gerenciador de tarefas.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Ctrl</a:t>
            </a:r>
            <a:r>
              <a:rPr lang="pt-BR" sz="1600" b="1" dirty="0"/>
              <a:t> + Z: </a:t>
            </a:r>
            <a:r>
              <a:rPr lang="pt-BR" sz="1600" dirty="0"/>
              <a:t>Desfaz uma ação.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Ctrl</a:t>
            </a:r>
            <a:r>
              <a:rPr lang="pt-BR" sz="1600" b="1" dirty="0"/>
              <a:t> + Y: </a:t>
            </a:r>
            <a:r>
              <a:rPr lang="pt-BR" sz="1600" dirty="0"/>
              <a:t>Refaz uma ação desfeita.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Ctrl</a:t>
            </a:r>
            <a:r>
              <a:rPr lang="pt-BR" sz="1600" b="1" dirty="0"/>
              <a:t> + A: </a:t>
            </a:r>
            <a:r>
              <a:rPr lang="pt-BR" sz="1600" dirty="0"/>
              <a:t>Seleciona todo o texto.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Ctrl</a:t>
            </a:r>
            <a:r>
              <a:rPr lang="pt-BR" sz="1600" b="1" dirty="0"/>
              <a:t> + X: </a:t>
            </a:r>
            <a:r>
              <a:rPr lang="pt-BR" sz="1550" dirty="0"/>
              <a:t>“Recortar” um trecho do texto, ou seja, retirá-lo da sua posição atual.</a:t>
            </a:r>
            <a:endParaRPr lang="pt-BR" sz="155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Alt</a:t>
            </a:r>
            <a:r>
              <a:rPr lang="pt-BR" sz="1600" b="1" dirty="0"/>
              <a:t> + F4: </a:t>
            </a:r>
            <a:r>
              <a:rPr lang="pt-BR" sz="1600" dirty="0"/>
              <a:t>Fechar o programa atual aberto.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Alt</a:t>
            </a:r>
            <a:r>
              <a:rPr lang="pt-BR" sz="1600" b="1" dirty="0"/>
              <a:t> + </a:t>
            </a:r>
            <a:r>
              <a:rPr lang="pt-BR" sz="1600" b="1" dirty="0" err="1"/>
              <a:t>Tab</a:t>
            </a:r>
            <a:r>
              <a:rPr lang="pt-BR" sz="1600" b="1" dirty="0"/>
              <a:t>: </a:t>
            </a:r>
            <a:r>
              <a:rPr lang="pt-BR" sz="1600" dirty="0" err="1"/>
              <a:t>Cicla</a:t>
            </a:r>
            <a:r>
              <a:rPr lang="pt-BR" sz="1600" dirty="0"/>
              <a:t> entre programas abertos.</a:t>
            </a:r>
            <a:endParaRPr lang="pt-BR" sz="16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Alt</a:t>
            </a:r>
            <a:r>
              <a:rPr lang="pt-BR" sz="1600" b="1" dirty="0"/>
              <a:t> + F4: </a:t>
            </a:r>
            <a:r>
              <a:rPr lang="pt-BR" sz="1600" dirty="0"/>
              <a:t>Fechar a página atual.</a:t>
            </a:r>
            <a:r>
              <a:rPr lang="pt-BR" sz="1600" b="1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1" dirty="0"/>
              <a:t>F5: </a:t>
            </a:r>
            <a:r>
              <a:rPr lang="pt-BR" sz="1600" dirty="0"/>
              <a:t>Recarregar a página atual. 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1203702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37792" y="908720"/>
            <a:ext cx="6375593" cy="2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200" b="1" dirty="0"/>
              <a:t>Os recursos da tecnologia – termos utilizados</a:t>
            </a:r>
            <a:endParaRPr lang="pt-BR" sz="22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3760" y="1700808"/>
            <a:ext cx="8429625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b="1" dirty="0"/>
              <a:t>Notebook: </a:t>
            </a:r>
            <a:r>
              <a:rPr lang="pt-BR" sz="1500" dirty="0"/>
              <a:t>essencialmente, o notebook é um “desktop” portátil, por ser semelhante ao mesmo (o diferencial do notebook é a portabilidade, mas no geral, desktops são mais “poderosos”.)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2A0AD3-06D4-4B9B-B1A7-7DC7C303C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40" y="2348880"/>
            <a:ext cx="4005064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37792" y="908720"/>
            <a:ext cx="6375593" cy="2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200" b="1" dirty="0"/>
              <a:t>Os recursos da tecnologia – termos utilizados</a:t>
            </a:r>
            <a:endParaRPr lang="pt-BR" sz="22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3760" y="1700808"/>
            <a:ext cx="8429625" cy="75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b="1" dirty="0"/>
              <a:t>Tablet: </a:t>
            </a:r>
            <a:r>
              <a:rPr lang="pt-BR" sz="1400" dirty="0"/>
              <a:t>O tablet é um intermédio entre “notebooks” e celulares, por ter um pouco de cada um (porém, dependendo do tablet, este se aproxima mais do celular, por causa do sistema operacional.)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5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CD6744-4966-426E-A448-4EED97CBB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4" y="2533943"/>
            <a:ext cx="4512356" cy="33842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3EC243C-C16A-4954-A11F-81F6C2C81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77" y="2509662"/>
            <a:ext cx="4650109" cy="327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8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37792" y="908720"/>
            <a:ext cx="6375593" cy="2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200" b="1" dirty="0"/>
              <a:t>Os recursos da tecnologia – termos utilizados</a:t>
            </a:r>
            <a:endParaRPr lang="pt-BR" sz="22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3760" y="1700808"/>
            <a:ext cx="8429625" cy="990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b="1" dirty="0"/>
              <a:t>Smartphone: </a:t>
            </a:r>
            <a:r>
              <a:rPr lang="pt-BR" sz="1600" dirty="0"/>
              <a:t>No português literal, o “celular inteligente” é um celular que tem inúmeras funções, além de realizar e receber chamadas.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400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5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248387-D1AB-4D16-B300-9C3F12E5F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92" y="2457763"/>
            <a:ext cx="4660383" cy="34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37792" y="908720"/>
            <a:ext cx="6375593" cy="2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200" b="1" dirty="0"/>
              <a:t>Os recursos da tecnologia – termos utilizados</a:t>
            </a:r>
            <a:endParaRPr lang="pt-BR" sz="22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3760" y="1700808"/>
            <a:ext cx="8429625" cy="990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b="1" dirty="0"/>
              <a:t>CPU: </a:t>
            </a:r>
            <a:r>
              <a:rPr lang="pt-BR" sz="1600" dirty="0"/>
              <a:t>A sigla significa </a:t>
            </a:r>
            <a:r>
              <a:rPr lang="pt-BR" sz="1600" b="1" dirty="0"/>
              <a:t>“unidade central de processamento”, </a:t>
            </a:r>
            <a:r>
              <a:rPr lang="pt-BR" sz="1600" dirty="0"/>
              <a:t>que é um componente vital para os computadores. É ele que processa e apresenta todos os dados do computador.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400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5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E5D182-B56A-4B54-A1A4-1785BCCE4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6" y="1844824"/>
            <a:ext cx="4460892" cy="44608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3D1649-4F9D-4512-9DF8-6ED713A021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376" y="2755483"/>
            <a:ext cx="3962408" cy="263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8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37792" y="908720"/>
            <a:ext cx="6375593" cy="2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200" b="1" dirty="0"/>
              <a:t>Os recursos da tecnologia – termos utilizados</a:t>
            </a:r>
            <a:endParaRPr lang="pt-BR" sz="22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3760" y="1700808"/>
            <a:ext cx="8429625" cy="990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b="1" dirty="0"/>
              <a:t>Monitor: </a:t>
            </a:r>
            <a:r>
              <a:rPr lang="pt-BR" sz="1600" dirty="0"/>
              <a:t>semelhante a uma tv, necessitamos do monitor para “assistir” e utilizar o computador. É um componente necessário, pois o computador só processa os dados.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400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5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223A68-A7C4-43C6-B7EE-8F810DBE0A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19672"/>
            <a:ext cx="4162010" cy="33296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C2E156-59C1-4041-94CD-0C9C6B437A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52" y="2497549"/>
            <a:ext cx="3193516" cy="35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5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37792" y="908720"/>
            <a:ext cx="6375593" cy="2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200" b="1" dirty="0"/>
              <a:t>Os recursos da tecnologia – termos utilizados</a:t>
            </a:r>
            <a:endParaRPr lang="pt-BR" sz="22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3760" y="1700808"/>
            <a:ext cx="8429625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b="1" dirty="0"/>
              <a:t>Teclado: </a:t>
            </a:r>
            <a:r>
              <a:rPr lang="pt-BR" sz="1600" dirty="0"/>
              <a:t>parecido como uma máquina de escrever, a função principal do teclado, como o próprio nome apresenta, é digitar. Mas ele faz muito mais além disso, pois ele também contém diversas teclas especiais (seja para funções específicas ou atalhos).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dirty="0"/>
              <a:t>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400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5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4A9662-3B12-4D7B-BEBB-001EA01F0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" y="2401920"/>
            <a:ext cx="4570884" cy="21635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1293D1-8CFD-4310-8929-1389ACEC0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35" y="3483696"/>
            <a:ext cx="4537550" cy="33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5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37792" y="908720"/>
            <a:ext cx="6375593" cy="28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200" b="1" dirty="0"/>
              <a:t>Os recursos da tecnologia – termos utilizados</a:t>
            </a:r>
            <a:endParaRPr lang="pt-BR" sz="2200" b="1" dirty="0">
              <a:latin typeface="Arial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283760" y="1700808"/>
            <a:ext cx="8429625" cy="192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b="1" dirty="0"/>
              <a:t>Mouse: </a:t>
            </a:r>
            <a:r>
              <a:rPr lang="pt-BR" sz="1600" dirty="0"/>
              <a:t>periférico no qual controlamos a “seta” na tela, para selecionar outras coisas.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550" dirty="0"/>
              <a:t>No canto esquerdo, temos a ilustração de um mouse comum: botão esquerdo, direito, e scroll.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dirty="0"/>
              <a:t>No canto direito, temos a ilustração de um mouse diferente, com teclas de atalho.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b="1" dirty="0"/>
              <a:t>Mousepad: </a:t>
            </a:r>
            <a:r>
              <a:rPr lang="pt-BR" sz="1600" dirty="0"/>
              <a:t>Serve para suavizar e melhorar os movimentos do mouse.</a:t>
            </a:r>
            <a:endParaRPr lang="pt-BR" sz="1600" b="1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600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1600" dirty="0"/>
              <a:t>.</a:t>
            </a:r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400" dirty="0"/>
          </a:p>
          <a:p>
            <a:pPr algn="just">
              <a:lnSpc>
                <a:spcPts val="1700"/>
              </a:lnSpc>
              <a:spcBef>
                <a:spcPts val="100"/>
              </a:spcBef>
              <a:spcAft>
                <a:spcPts val="0"/>
              </a:spcAft>
            </a:pPr>
            <a:endParaRPr lang="pt-BR" sz="15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0FC074E-F650-4599-B8D0-E83B6E2D1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2799484"/>
            <a:ext cx="3312633" cy="33126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1576209-FC26-4E7C-B040-09B6B6806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88" y="2996952"/>
            <a:ext cx="3099105" cy="309910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7E21A39-60EB-4447-A4A5-333BBD89F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21" y="3104502"/>
            <a:ext cx="2884003" cy="28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17871"/>
      </p:ext>
    </p:extLst>
  </p:cSld>
  <p:clrMapOvr>
    <a:masterClrMapping/>
  </p:clrMapOvr>
</p:sld>
</file>

<file path=ppt/theme/theme1.xml><?xml version="1.0" encoding="utf-8"?>
<a:theme xmlns:a="http://schemas.openxmlformats.org/drawingml/2006/main" name="Título">
  <a:themeElements>
    <a:clrScheme name="Títul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ítul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ítul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ítul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ítul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ítul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ítul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ítul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ítul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ítul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ítul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ítul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ítul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1627</Words>
  <Application>Microsoft Office PowerPoint</Application>
  <PresentationFormat>Apresentação na tela (4:3)</PresentationFormat>
  <Paragraphs>158</Paragraphs>
  <Slides>24</Slides>
  <Notes>23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Courier New</vt:lpstr>
      <vt:lpstr>Wingdings</vt:lpstr>
      <vt:lpstr>Título</vt:lpstr>
      <vt:lpstr>CorelDRAW</vt:lpstr>
      <vt:lpstr>Curso de Inclusão Digital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-</dc:creator>
  <cp:lastModifiedBy>WILLMACK</cp:lastModifiedBy>
  <cp:revision>288</cp:revision>
  <dcterms:created xsi:type="dcterms:W3CDTF">2008-10-06T16:57:53Z</dcterms:created>
  <dcterms:modified xsi:type="dcterms:W3CDTF">2019-10-24T03:20:10Z</dcterms:modified>
</cp:coreProperties>
</file>